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7"/>
  </p:handoutMasterIdLst>
  <p:sldIdLst>
    <p:sldId id="256" r:id="rId2"/>
    <p:sldId id="257" r:id="rId3"/>
    <p:sldId id="258" r:id="rId4"/>
    <p:sldId id="259" r:id="rId5"/>
    <p:sldId id="260" r:id="rId6"/>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a:srgbClr val="99FF33"/>
    <a:srgbClr val="99FF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0" d="100"/>
          <a:sy n="60" d="100"/>
        </p:scale>
        <p:origin x="-235" y="-5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AEEE9BF8-0286-40E6-9CAA-AF4D10884C30}" type="datetimeFigureOut">
              <a:rPr lang="es-CL" smtClean="0"/>
              <a:t>07-07-2017</a:t>
            </a:fld>
            <a:endParaRPr lang="es-CL"/>
          </a:p>
        </p:txBody>
      </p:sp>
      <p:sp>
        <p:nvSpPr>
          <p:cNvPr id="4" name="3 Marcador de pie de página"/>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B53C2B31-BF98-41A5-B1C8-7434A6BD46FB}" type="slidenum">
              <a:rPr lang="es-CL" smtClean="0"/>
              <a:t>‹Nº›</a:t>
            </a:fld>
            <a:endParaRPr lang="es-CL"/>
          </a:p>
        </p:txBody>
      </p:sp>
    </p:spTree>
    <p:extLst>
      <p:ext uri="{BB962C8B-B14F-4D97-AF65-F5344CB8AC3E}">
        <p14:creationId xmlns:p14="http://schemas.microsoft.com/office/powerpoint/2010/main" val="22322813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7/7/2017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7/7/2017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13667" y="1629834"/>
            <a:ext cx="6457671" cy="1646302"/>
          </a:xfrm>
        </p:spPr>
        <p:txBody>
          <a:bodyPr/>
          <a:lstStyle/>
          <a:p>
            <a:r>
              <a:rPr lang="es-CL" b="1" dirty="0"/>
              <a:t>María de Nazaret</a:t>
            </a:r>
            <a:endParaRPr lang="es-CL" dirty="0"/>
          </a:p>
        </p:txBody>
      </p:sp>
      <p:sp>
        <p:nvSpPr>
          <p:cNvPr id="3" name="2 Subtítulo"/>
          <p:cNvSpPr>
            <a:spLocks noGrp="1"/>
          </p:cNvSpPr>
          <p:nvPr>
            <p:ph type="subTitle" idx="1"/>
          </p:nvPr>
        </p:nvSpPr>
        <p:spPr>
          <a:xfrm>
            <a:off x="2294467" y="4038133"/>
            <a:ext cx="7766936" cy="1096899"/>
          </a:xfrm>
        </p:spPr>
        <p:txBody>
          <a:bodyPr>
            <a:normAutofit/>
          </a:bodyPr>
          <a:lstStyle/>
          <a:p>
            <a:r>
              <a:rPr lang="es-CL" sz="2400" dirty="0" smtClean="0"/>
              <a:t>MAGNIFICAT</a:t>
            </a:r>
            <a:endParaRPr lang="es-CL" sz="2400" dirty="0"/>
          </a:p>
        </p:txBody>
      </p:sp>
      <p:pic>
        <p:nvPicPr>
          <p:cNvPr id="1026" name="Picture 2" descr="http://www.pjlatinoamericana.org/img/simbolos/iconos_PJ_Latam_virgen_mari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525" y="-1100138"/>
            <a:ext cx="8439150" cy="8439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0178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82900" y="1131889"/>
            <a:ext cx="6480002" cy="3880773"/>
          </a:xfrm>
        </p:spPr>
        <p:txBody>
          <a:bodyPr/>
          <a:lstStyle/>
          <a:p>
            <a:pPr algn="just"/>
            <a:r>
              <a:rPr lang="es-CL" sz="2400" dirty="0">
                <a:latin typeface="Cambria"/>
                <a:ea typeface="Times New Roman"/>
                <a:cs typeface="Tahoma"/>
              </a:rPr>
              <a:t>Encomendemos a María este camino en el que la Iglesia se interroga sobre cómo acompañar a los jóvenes a acoger la llamada a la alegría del amor y a la vida en plenitud. Ella, joven mujer de Nazaret, que en cada etapa de su existencia acoge la Palabra y la conserva, meditándola en su corazón (cfr. </a:t>
            </a:r>
            <a:r>
              <a:rPr lang="es-CL" sz="2400" i="1" dirty="0" err="1">
                <a:latin typeface="Cambria"/>
                <a:ea typeface="Times New Roman"/>
                <a:cs typeface="Tahoma"/>
              </a:rPr>
              <a:t>Lc</a:t>
            </a:r>
            <a:r>
              <a:rPr lang="es-CL" sz="2400" dirty="0">
                <a:latin typeface="Cambria"/>
                <a:ea typeface="Times New Roman"/>
                <a:cs typeface="Tahoma"/>
              </a:rPr>
              <a:t> 2,19), fue la primera en recorrer este camino.</a:t>
            </a:r>
            <a:endParaRPr lang="es-CL" sz="2400" dirty="0">
              <a:latin typeface="Calibri"/>
              <a:ea typeface="Calibri"/>
              <a:cs typeface="Times New Roman"/>
            </a:endParaRPr>
          </a:p>
          <a:p>
            <a:endParaRPr lang="es-CL"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942" y="3530599"/>
            <a:ext cx="1565916" cy="2311402"/>
          </a:xfrm>
          <a:prstGeom prst="rect">
            <a:avLst/>
          </a:prstGeom>
        </p:spPr>
      </p:pic>
    </p:spTree>
    <p:extLst>
      <p:ext uri="{BB962C8B-B14F-4D97-AF65-F5344CB8AC3E}">
        <p14:creationId xmlns:p14="http://schemas.microsoft.com/office/powerpoint/2010/main" val="2015522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4734" y="1246189"/>
            <a:ext cx="8596668" cy="3880773"/>
          </a:xfrm>
        </p:spPr>
        <p:txBody>
          <a:bodyPr>
            <a:normAutofit/>
          </a:bodyPr>
          <a:lstStyle/>
          <a:p>
            <a:pPr algn="just"/>
            <a:r>
              <a:rPr lang="es-CL" sz="2400" dirty="0">
                <a:latin typeface="Cambria"/>
                <a:ea typeface="Times New Roman"/>
                <a:cs typeface="Tahoma"/>
              </a:rPr>
              <a:t>Cada joven puede descubrir en la vida de María el estilo de la escucha, la valentía de la fe, la profundidad del discernimiento y la dedicación al servicio (cfr. </a:t>
            </a:r>
            <a:r>
              <a:rPr lang="es-CL" sz="2400" i="1" dirty="0" err="1">
                <a:latin typeface="Cambria"/>
                <a:ea typeface="Times New Roman"/>
                <a:cs typeface="Tahoma"/>
              </a:rPr>
              <a:t>Lc</a:t>
            </a:r>
            <a:r>
              <a:rPr lang="es-CL" sz="2400" dirty="0">
                <a:latin typeface="Cambria"/>
                <a:ea typeface="Times New Roman"/>
                <a:cs typeface="Tahoma"/>
              </a:rPr>
              <a:t> 1,39-45). En su “pequeñez”, la Virgen esposa prometida a José, experimenta la debilidad y la dificultad para comprender la misteriosa voluntad de Dios (cfr. </a:t>
            </a:r>
            <a:r>
              <a:rPr lang="es-CL" sz="2400" i="1" dirty="0" err="1">
                <a:latin typeface="Cambria"/>
                <a:ea typeface="Times New Roman"/>
                <a:cs typeface="Tahoma"/>
              </a:rPr>
              <a:t>Lc</a:t>
            </a:r>
            <a:r>
              <a:rPr lang="es-CL" sz="2400" dirty="0">
                <a:latin typeface="Cambria"/>
                <a:ea typeface="Times New Roman"/>
                <a:cs typeface="Tahoma"/>
              </a:rPr>
              <a:t> 1,34). Ella también está llamada a vivir el éxodo de sí misma y de sus proyectos, aprendiendo a entregarse y a confiar.</a:t>
            </a:r>
            <a:endParaRPr lang="es-CL" sz="2400" dirty="0">
              <a:latin typeface="Calibri"/>
              <a:ea typeface="Calibri"/>
              <a:cs typeface="Times New Roman"/>
            </a:endParaRPr>
          </a:p>
          <a:p>
            <a:endParaRPr lang="es-CL" sz="2400" dirty="0"/>
          </a:p>
        </p:txBody>
      </p:sp>
      <p:pic>
        <p:nvPicPr>
          <p:cNvPr id="1026" name="Picture 2" descr="http://www.pjlatinoamericana.org/img/simbolos/iconos_PJ_Latam_Fatim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787" y="3236911"/>
            <a:ext cx="2854326" cy="2854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009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2834" y="1703389"/>
            <a:ext cx="8596668" cy="3880773"/>
          </a:xfrm>
        </p:spPr>
        <p:txBody>
          <a:bodyPr>
            <a:noAutofit/>
          </a:bodyPr>
          <a:lstStyle/>
          <a:p>
            <a:pPr algn="just"/>
            <a:r>
              <a:rPr lang="es-CL" sz="2200" dirty="0">
                <a:latin typeface="Cambria"/>
                <a:ea typeface="Times New Roman"/>
                <a:cs typeface="Tahoma"/>
              </a:rPr>
              <a:t>Haciendo memoria de las «cosas grandes» que el Todopoderoso ha realizado en Ella (cfr. </a:t>
            </a:r>
            <a:r>
              <a:rPr lang="es-CL" sz="2200" i="1" dirty="0" err="1">
                <a:latin typeface="Cambria"/>
                <a:ea typeface="Times New Roman"/>
                <a:cs typeface="Tahoma"/>
              </a:rPr>
              <a:t>Lc</a:t>
            </a:r>
            <a:r>
              <a:rPr lang="es-CL" sz="2200" dirty="0">
                <a:latin typeface="Cambria"/>
                <a:ea typeface="Times New Roman"/>
                <a:cs typeface="Tahoma"/>
              </a:rPr>
              <a:t> 1,49), la Virgen no se siente sola, sino plenamente amada y sostenida por el “No temas” del ángel (cfr. </a:t>
            </a:r>
            <a:r>
              <a:rPr lang="es-CL" sz="2200" i="1" dirty="0" err="1">
                <a:latin typeface="Cambria"/>
                <a:ea typeface="Times New Roman"/>
                <a:cs typeface="Tahoma"/>
              </a:rPr>
              <a:t>Lc</a:t>
            </a:r>
            <a:r>
              <a:rPr lang="es-CL" sz="2200" dirty="0">
                <a:latin typeface="Cambria"/>
                <a:ea typeface="Times New Roman"/>
                <a:cs typeface="Tahoma"/>
              </a:rPr>
              <a:t> 1,30). Consciente de que Dios está con ella, María abre su corazón al “Heme aquí” y así inaugura el camino del Evangelio (cfr. </a:t>
            </a:r>
            <a:r>
              <a:rPr lang="es-CL" sz="2200" i="1" dirty="0" err="1">
                <a:latin typeface="Cambria"/>
                <a:ea typeface="Times New Roman"/>
                <a:cs typeface="Tahoma"/>
              </a:rPr>
              <a:t>Lc</a:t>
            </a:r>
            <a:r>
              <a:rPr lang="es-CL" sz="2200" dirty="0">
                <a:latin typeface="Cambria"/>
                <a:ea typeface="Times New Roman"/>
                <a:cs typeface="Tahoma"/>
              </a:rPr>
              <a:t> 1,38). Mujer de la intercesión (cfr. </a:t>
            </a:r>
            <a:r>
              <a:rPr lang="es-CL" sz="2200" i="1" dirty="0" err="1">
                <a:latin typeface="Cambria"/>
                <a:ea typeface="Times New Roman"/>
                <a:cs typeface="Tahoma"/>
              </a:rPr>
              <a:t>Jn</a:t>
            </a:r>
            <a:r>
              <a:rPr lang="es-CL" sz="2200" dirty="0">
                <a:latin typeface="Cambria"/>
                <a:ea typeface="Times New Roman"/>
                <a:cs typeface="Tahoma"/>
              </a:rPr>
              <a:t> 2,3), frente a la cruz del Hijo, unida al “discípulo amado”, acoge nuevamente la llamada a ser fecunda y a generar vida en la historia de los hombres. En sus ojos cada joven puede redescubrir la belleza del discernimiento, en su corazón puede experimentar la ternura de la intimidad y la valentía del testimonio y de la misión.</a:t>
            </a:r>
            <a:endParaRPr lang="es-CL" sz="2200" dirty="0">
              <a:latin typeface="Calibri"/>
              <a:ea typeface="Calibri"/>
              <a:cs typeface="Times New Roman"/>
            </a:endParaRPr>
          </a:p>
          <a:p>
            <a:endParaRPr lang="es-CL" sz="2200" dirty="0"/>
          </a:p>
        </p:txBody>
      </p:sp>
      <p:pic>
        <p:nvPicPr>
          <p:cNvPr id="2050" name="Picture 2" descr="http://www.pjlatinoamericana.org/img/simbolos/iconos_PJ_Latam_Guadalup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6487" y="2479675"/>
            <a:ext cx="2524126" cy="2524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4084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347200" cy="6197600"/>
          </a:xfrm>
        </p:spPr>
        <p:txBody>
          <a:bodyPr>
            <a:normAutofit/>
          </a:bodyPr>
          <a:lstStyle/>
          <a:p>
            <a:pPr marL="0" indent="0">
              <a:buNone/>
            </a:pPr>
            <a:r>
              <a:rPr lang="es-CL" sz="2000" dirty="0"/>
              <a:t>Al final de la JMJ de Cracovia indiqué la próxima meta de nuestra peregrinación que, con la ayuda de Dios, nos llevará a Panamá en 2019. Nos acompañará en este camino la Virgen María, a quien todas las generaciones llaman bienaventurada (cf. </a:t>
            </a:r>
            <a:r>
              <a:rPr lang="es-CL" sz="2000" dirty="0" err="1"/>
              <a:t>Lc</a:t>
            </a:r>
            <a:r>
              <a:rPr lang="es-CL" sz="2000" dirty="0"/>
              <a:t> 1,48). La siguiente etapa de nuestro itinerario está conectada con la anterior, centrada en las bienaventuranzas, pero nos impulsa a seguir adelante. Lo que deseo es que vosotros, jóvenes, caminéis no sólo haciendo memoria del pasado, sino también con valentía en el presente y esperanza en el futuro. Estas actitudes, siempre presentes en la joven Mujer de Nazaret, se encuentran reflejadas claramente en los temas elegidos para las tres próximas JMJ. Este año (2017) vamos a reflexionar sobre la fe de María cuando dijo en el </a:t>
            </a:r>
            <a:r>
              <a:rPr lang="es-CL" sz="2000" dirty="0" err="1"/>
              <a:t>Magnificat</a:t>
            </a:r>
            <a:r>
              <a:rPr lang="es-CL" sz="2000" dirty="0"/>
              <a:t> : « El Todopoderoso ha hecho cosas grandes en mí » ( </a:t>
            </a:r>
            <a:r>
              <a:rPr lang="es-CL" sz="2000" dirty="0" err="1"/>
              <a:t>Lc</a:t>
            </a:r>
            <a:r>
              <a:rPr lang="es-CL" sz="2000" dirty="0"/>
              <a:t> 1,49). El tema del próximo año (2018): « No temas, María, porque has hallado gracia delante de Dios » ( </a:t>
            </a:r>
            <a:r>
              <a:rPr lang="es-CL" sz="2000" dirty="0" err="1"/>
              <a:t>Lc</a:t>
            </a:r>
            <a:r>
              <a:rPr lang="es-CL" sz="2000" dirty="0"/>
              <a:t> 1,30), nos llevará a meditar sobre la caridad llena de determinación con que la Virgen María recibió el anuncio del ángel. La JMJ 2019 se inspirará en las palabras: « He aquí la sierva del Señor; hágase en mí según tu palabra » ( </a:t>
            </a:r>
            <a:r>
              <a:rPr lang="es-CL" sz="2000" dirty="0" err="1"/>
              <a:t>Lc</a:t>
            </a:r>
            <a:r>
              <a:rPr lang="es-CL" sz="2000" dirty="0"/>
              <a:t> 1,38), que fue la respuesta llena de esperanza de María al ángel.</a:t>
            </a:r>
          </a:p>
          <a:p>
            <a:endParaRPr lang="es-CL" dirty="0"/>
          </a:p>
        </p:txBody>
      </p:sp>
      <p:pic>
        <p:nvPicPr>
          <p:cNvPr id="3074" name="Picture 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1187" y="4956174"/>
            <a:ext cx="2276475" cy="2009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537752"/>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1033</TotalTime>
  <Words>368</Words>
  <Application>Microsoft Office PowerPoint</Application>
  <PresentationFormat>Personalizado</PresentationFormat>
  <Paragraphs>6</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Faceta</vt:lpstr>
      <vt:lpstr>María de Nazaret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Encuentro de responsables diocesanos y de movimientos de pastoral Vocacional y Juventud</dc:title>
  <dc:creator>ricardo nadales</dc:creator>
  <cp:lastModifiedBy>VivianaAltamirano</cp:lastModifiedBy>
  <cp:revision>85</cp:revision>
  <cp:lastPrinted>2017-04-24T19:47:21Z</cp:lastPrinted>
  <dcterms:created xsi:type="dcterms:W3CDTF">2017-03-22T18:40:05Z</dcterms:created>
  <dcterms:modified xsi:type="dcterms:W3CDTF">2017-07-07T21:39:39Z</dcterms:modified>
</cp:coreProperties>
</file>