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8"/>
  </p:handoutMasterIdLst>
  <p:sldIdLst>
    <p:sldId id="324" r:id="rId2"/>
    <p:sldId id="276" r:id="rId3"/>
    <p:sldId id="260" r:id="rId4"/>
    <p:sldId id="269" r:id="rId5"/>
    <p:sldId id="271" r:id="rId6"/>
    <p:sldId id="270" r:id="rId7"/>
  </p:sldIdLst>
  <p:sldSz cx="12192000" cy="6858000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33"/>
    <a:srgbClr val="FF5050"/>
    <a:srgbClr val="CCFF66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0" autoAdjust="0"/>
    <p:restoredTop sz="94660"/>
  </p:normalViewPr>
  <p:slideViewPr>
    <p:cSldViewPr snapToGrid="0">
      <p:cViewPr>
        <p:scale>
          <a:sx n="60" d="100"/>
          <a:sy n="60" d="100"/>
        </p:scale>
        <p:origin x="-173" y="-5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6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EE9BF8-0286-40E6-9CAA-AF4D10884C30}" type="datetimeFigureOut">
              <a:rPr lang="es-CL" smtClean="0"/>
              <a:t>07-07-2017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3C2B31-BF98-41A5-B1C8-7434A6BD46F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322813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7/7/2017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Rectángulo"/>
          <p:cNvSpPr/>
          <p:nvPr/>
        </p:nvSpPr>
        <p:spPr>
          <a:xfrm>
            <a:off x="768626" y="642813"/>
            <a:ext cx="8203096" cy="1323439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8000" dirty="0">
                <a:solidFill>
                  <a:srgbClr val="FFFF00"/>
                </a:solidFill>
              </a:rPr>
              <a:t>DISCERNIMIENTO</a:t>
            </a:r>
          </a:p>
        </p:txBody>
      </p:sp>
      <p:pic>
        <p:nvPicPr>
          <p:cNvPr id="3" name="4 Imagen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675994">
            <a:off x="5391361" y="2269981"/>
            <a:ext cx="2298078" cy="2212478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690914">
            <a:off x="3010288" y="3733159"/>
            <a:ext cx="2223002" cy="2223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91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1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058138">
            <a:off x="171363" y="3846121"/>
            <a:ext cx="2370611" cy="2370611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2266090" y="238956"/>
            <a:ext cx="5354095" cy="120597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 algn="r">
              <a:spcBef>
                <a:spcPct val="0"/>
              </a:spcBef>
            </a:pPr>
            <a:r>
              <a:rPr lang="en-US" sz="540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DISCERNIMIENTO</a:t>
            </a: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491696">
            <a:off x="7474622" y="1423696"/>
            <a:ext cx="2727822" cy="2727822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2268867" y="2240407"/>
            <a:ext cx="5351319" cy="26776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s-CL" sz="2800" b="1" dirty="0"/>
          </a:p>
          <a:p>
            <a:pPr algn="ctr"/>
            <a:r>
              <a:rPr lang="es-CL" sz="2800" b="1" dirty="0"/>
              <a:t>Actitudes a propiciar</a:t>
            </a:r>
          </a:p>
          <a:p>
            <a:pPr algn="ctr"/>
            <a:endParaRPr lang="es-CL" sz="2800" dirty="0"/>
          </a:p>
          <a:p>
            <a:pPr algn="ctr"/>
            <a:r>
              <a:rPr lang="es-CL" sz="2800" b="1" dirty="0"/>
              <a:t>CONTEMPLAR</a:t>
            </a:r>
          </a:p>
          <a:p>
            <a:pPr algn="ctr"/>
            <a:r>
              <a:rPr lang="es-CL" sz="2800" b="1" dirty="0"/>
              <a:t>CONVERTIR</a:t>
            </a:r>
          </a:p>
          <a:p>
            <a:pPr algn="ctr"/>
            <a:endParaRPr lang="es-CL" sz="2800" b="1" dirty="0"/>
          </a:p>
        </p:txBody>
      </p:sp>
    </p:spTree>
    <p:extLst>
      <p:ext uri="{BB962C8B-B14F-4D97-AF65-F5344CB8AC3E}">
        <p14:creationId xmlns:p14="http://schemas.microsoft.com/office/powerpoint/2010/main" val="343612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690914">
            <a:off x="8325618" y="3893787"/>
            <a:ext cx="2223002" cy="2223001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4113" y="267568"/>
            <a:ext cx="8596668" cy="932694"/>
          </a:xfrm>
        </p:spPr>
        <p:txBody>
          <a:bodyPr>
            <a:normAutofit/>
          </a:bodyPr>
          <a:lstStyle/>
          <a:p>
            <a:pPr algn="ctr"/>
            <a:r>
              <a:rPr lang="es-CL" sz="2400" dirty="0">
                <a:solidFill>
                  <a:srgbClr val="002060"/>
                </a:solidFill>
              </a:rPr>
              <a:t>Propuesta metodológica para el proceso sinodal en Chile</a:t>
            </a:r>
            <a:r>
              <a:rPr lang="es-CL" sz="2400" dirty="0">
                <a:solidFill>
                  <a:schemeClr val="accent5"/>
                </a:solidFill>
              </a:rPr>
              <a:t/>
            </a:r>
            <a:br>
              <a:rPr lang="es-CL" sz="2400" dirty="0">
                <a:solidFill>
                  <a:schemeClr val="accent5"/>
                </a:solidFill>
              </a:rPr>
            </a:br>
            <a:r>
              <a:rPr lang="es-CL" sz="2400" b="1" dirty="0">
                <a:solidFill>
                  <a:schemeClr val="accent5"/>
                </a:solidFill>
              </a:rPr>
              <a:t>“Los Jóvenes, la fe y el discernimiento vocacional”</a:t>
            </a:r>
            <a:endParaRPr lang="es-CL" sz="2400" dirty="0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675994">
            <a:off x="8320091" y="1611180"/>
            <a:ext cx="2298078" cy="2212478"/>
          </a:xfrm>
          <a:prstGeom prst="rect">
            <a:avLst/>
          </a:prstGeom>
        </p:spPr>
      </p:pic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5153262"/>
              </p:ext>
            </p:extLst>
          </p:nvPr>
        </p:nvGraphicFramePr>
        <p:xfrm>
          <a:off x="846528" y="1949335"/>
          <a:ext cx="7279575" cy="4642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79575">
                  <a:extLst>
                    <a:ext uri="{9D8B030D-6E8A-4147-A177-3AD203B41FA5}">
                      <a16:colId xmlns="" xmlns:a16="http://schemas.microsoft.com/office/drawing/2014/main" val="3284437872"/>
                    </a:ext>
                  </a:extLst>
                </a:gridCol>
              </a:tblGrid>
              <a:tr h="466914">
                <a:tc>
                  <a:txBody>
                    <a:bodyPr/>
                    <a:lstStyle/>
                    <a:p>
                      <a:pPr algn="ctr"/>
                      <a:r>
                        <a:rPr lang="es-CL" sz="2400" b="0" dirty="0"/>
                        <a:t>OBJETIVO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08498720"/>
                  </a:ext>
                </a:extLst>
              </a:tr>
              <a:tr h="449057">
                <a:tc>
                  <a:txBody>
                    <a:bodyPr/>
                    <a:lstStyle/>
                    <a:p>
                      <a:endParaRPr lang="es-CL" sz="3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CL" sz="3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Favorecer, a partir del trabajo realizado en la etapa anterior, un tiempo de reflexión </a:t>
                      </a:r>
                      <a:r>
                        <a:rPr lang="es-CL" sz="3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 discernimiento</a:t>
                      </a:r>
                      <a:r>
                        <a:rPr lang="es-CL" sz="3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para definir las opciones de la Iglesia en Chile para acompañar e impulsar la </a:t>
                      </a:r>
                      <a:r>
                        <a:rPr lang="es-CL" sz="3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evangelización </a:t>
                      </a:r>
                      <a:r>
                        <a:rPr lang="es-CL" sz="3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los jóvenes.</a:t>
                      </a:r>
                    </a:p>
                    <a:p>
                      <a:endParaRPr lang="es-CL" sz="4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89462742"/>
                  </a:ext>
                </a:extLst>
              </a:tr>
            </a:tbl>
          </a:graphicData>
        </a:graphic>
      </p:graphicFrame>
      <p:sp>
        <p:nvSpPr>
          <p:cNvPr id="3" name="2 Rectángulo"/>
          <p:cNvSpPr/>
          <p:nvPr/>
        </p:nvSpPr>
        <p:spPr>
          <a:xfrm>
            <a:off x="2844853" y="1146396"/>
            <a:ext cx="2827441" cy="523220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2800" dirty="0">
                <a:solidFill>
                  <a:srgbClr val="FFFF00"/>
                </a:solidFill>
              </a:rPr>
              <a:t>DISCERNIMIENTO</a:t>
            </a:r>
          </a:p>
        </p:txBody>
      </p:sp>
    </p:spTree>
    <p:extLst>
      <p:ext uri="{BB962C8B-B14F-4D97-AF65-F5344CB8AC3E}">
        <p14:creationId xmlns:p14="http://schemas.microsoft.com/office/powerpoint/2010/main" val="226509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grpSp>
        <p:nvGrpSpPr>
          <p:cNvPr id="9" name="Group 8"/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/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/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/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/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/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/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/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/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CuadroTexto 1"/>
          <p:cNvSpPr txBox="1"/>
          <p:nvPr/>
        </p:nvSpPr>
        <p:spPr>
          <a:xfrm>
            <a:off x="3713329" y="116184"/>
            <a:ext cx="5354095" cy="84124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sz="440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DISCERNIMIENTO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2545390" y="1183634"/>
            <a:ext cx="8651727" cy="520142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CL" sz="2400" dirty="0"/>
              <a:t> </a:t>
            </a:r>
          </a:p>
          <a:p>
            <a:r>
              <a:rPr lang="es-CL" sz="2800" dirty="0" smtClean="0"/>
              <a:t>Se constituirá </a:t>
            </a:r>
            <a:r>
              <a:rPr lang="es-CL" sz="2800" dirty="0"/>
              <a:t>un equipo liderado desde al Área Agentes Evangelizadores, constituidos por integrantes de pastoral juvenil, vocacional, educacional, y la catequesis, que a la luz de los aportes recogidos durante el proceso de consulta puedan iniciar un proceso de reflexión, investigación y discernimiento de propuestas pastorales para acompañar, iluminar e impulsar los procesos de evangelización a los jóvenes en los próximos años; como también entregar un aporte a los obispos que participarán en el sínodo.</a:t>
            </a:r>
          </a:p>
        </p:txBody>
      </p:sp>
      <p:pic>
        <p:nvPicPr>
          <p:cNvPr id="20" name="19 Imagen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274371">
            <a:off x="20565" y="1065042"/>
            <a:ext cx="2415988" cy="2415988"/>
          </a:xfrm>
          <a:prstGeom prst="rect">
            <a:avLst/>
          </a:prstGeom>
        </p:spPr>
      </p:pic>
      <p:pic>
        <p:nvPicPr>
          <p:cNvPr id="21" name="Imagen 1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127544">
            <a:off x="130835" y="3579703"/>
            <a:ext cx="2051188" cy="2051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80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2000528" y="124053"/>
            <a:ext cx="5354095" cy="120597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 algn="r">
              <a:spcBef>
                <a:spcPct val="0"/>
              </a:spcBef>
            </a:pPr>
            <a:r>
              <a:rPr lang="en-US" sz="540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DISCERNIMIENTO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15580" y="2029944"/>
            <a:ext cx="7723989" cy="286232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s-CL" sz="3600" dirty="0">
              <a:solidFill>
                <a:schemeClr val="bg1"/>
              </a:solidFill>
            </a:endParaRPr>
          </a:p>
          <a:p>
            <a:pPr algn="ctr"/>
            <a:r>
              <a:rPr lang="es-CL" sz="3600" dirty="0">
                <a:solidFill>
                  <a:schemeClr val="bg1"/>
                </a:solidFill>
              </a:rPr>
              <a:t>Definir las opciones de la Iglesia en Chile para anunciar la Buena Nueva de Jesucristo a los jóvenes</a:t>
            </a:r>
          </a:p>
          <a:p>
            <a:pPr algn="ctr"/>
            <a:endParaRPr lang="es-CL" sz="3600" dirty="0">
              <a:solidFill>
                <a:schemeClr val="bg1"/>
              </a:solidFill>
            </a:endParaRP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95513" y="-70878"/>
            <a:ext cx="2200835" cy="2200835"/>
          </a:xfrm>
          <a:prstGeom prst="rect">
            <a:avLst/>
          </a:prstGeom>
        </p:spPr>
      </p:pic>
      <p:pic>
        <p:nvPicPr>
          <p:cNvPr id="6" name="Imagen 1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10788" y="4992279"/>
            <a:ext cx="1909661" cy="1909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66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grpSp>
        <p:nvGrpSpPr>
          <p:cNvPr id="10" name="Group 9"/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/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/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/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/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/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/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/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/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CuadroTexto 2"/>
          <p:cNvSpPr txBox="1"/>
          <p:nvPr/>
        </p:nvSpPr>
        <p:spPr>
          <a:xfrm>
            <a:off x="1781633" y="312637"/>
            <a:ext cx="5503333" cy="93978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sz="5400" kern="120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DISCERNIMIENTO</a:t>
            </a:r>
          </a:p>
        </p:txBody>
      </p:sp>
      <p:pic>
        <p:nvPicPr>
          <p:cNvPr id="21" name="20 Imagen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7523" y="146787"/>
            <a:ext cx="2013317" cy="2013317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929126" y="2019419"/>
            <a:ext cx="7091864" cy="332398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CL" sz="3200" b="1" dirty="0"/>
              <a:t>Tiempos:</a:t>
            </a:r>
            <a:endParaRPr lang="es-CL" sz="3200" dirty="0"/>
          </a:p>
          <a:p>
            <a:r>
              <a:rPr lang="es-CL" sz="3200" dirty="0"/>
              <a:t> </a:t>
            </a:r>
          </a:p>
          <a:p>
            <a:r>
              <a:rPr lang="es-CL" sz="3200" dirty="0"/>
              <a:t>De noviembre del 2017 a mayo de 2019, suponiendo que a esa fecha ya podremos contar con una exhortación post sinodal.</a:t>
            </a:r>
          </a:p>
          <a:p>
            <a:endParaRPr lang="es-CL" dirty="0"/>
          </a:p>
        </p:txBody>
      </p:sp>
      <p:pic>
        <p:nvPicPr>
          <p:cNvPr id="22" name="Imagen 1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82902" y="4104258"/>
            <a:ext cx="1697484" cy="1697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70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1575</TotalTime>
  <Words>77</Words>
  <Application>Microsoft Office PowerPoint</Application>
  <PresentationFormat>Personalizado</PresentationFormat>
  <Paragraphs>22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Faceta</vt:lpstr>
      <vt:lpstr>Presentación de PowerPoint</vt:lpstr>
      <vt:lpstr>Presentación de PowerPoint</vt:lpstr>
      <vt:lpstr>Propuesta metodológica para el proceso sinodal en Chile “Los Jóvenes, la fe y el discernimiento vocacional”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Encuentro de responsables diocesanos y de movimientos de pastoral Vocacional y Juventud</dc:title>
  <dc:creator>ricardo nadales</dc:creator>
  <cp:lastModifiedBy>VivianaAltamirano</cp:lastModifiedBy>
  <cp:revision>134</cp:revision>
  <cp:lastPrinted>2017-05-10T12:36:01Z</cp:lastPrinted>
  <dcterms:created xsi:type="dcterms:W3CDTF">2017-03-22T18:40:05Z</dcterms:created>
  <dcterms:modified xsi:type="dcterms:W3CDTF">2017-07-07T17:16:02Z</dcterms:modified>
</cp:coreProperties>
</file>