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604"/>
    <a:srgbClr val="FFAD21"/>
    <a:srgbClr val="53092C"/>
    <a:srgbClr val="71994A"/>
    <a:srgbClr val="D2A184"/>
    <a:srgbClr val="2B3A06"/>
    <a:srgbClr val="A07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567"/>
  </p:normalViewPr>
  <p:slideViewPr>
    <p:cSldViewPr snapToGrid="0" snapToObjects="1">
      <p:cViewPr varScale="1">
        <p:scale>
          <a:sx n="100" d="100"/>
          <a:sy n="100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07D1D-3271-3546-B1A0-74DAC6D4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B794DE-9E90-F548-A50D-9E01F9EA4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963049-499D-E747-A9AD-0AF59232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0EE7CF-E5C6-1546-A487-1EB13038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F2293-257A-8F47-8FEA-5805BC28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33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FE4AF-6FA5-A44A-B210-BE3BECEC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35AFEF-4F63-AA4B-AA6D-7506E989A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51AA7-EF16-DC4D-A772-AE7DE8F8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1837E-5B61-1E4E-9BB6-0B68CC76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1275F-FE1C-5142-AA5D-85318C3D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10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B96583-24DC-ED4B-B01D-A22E3931E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0F30F9-20FC-5647-B068-5B7617764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83F8ED-64F5-6447-80A9-5612E84E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42AB1-4BE3-0E4D-B019-7750429D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948D94-F8C7-C140-B723-6BE02B4F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64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949FD-7194-124C-9D4F-FDAC710E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6B45BB-ED44-794A-8D9B-C011A769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3B56E7-21E7-9A49-8072-74BAD1ED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8D487E-DEF8-F44B-9FB6-60602D47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617D1-8E51-F742-8777-8AA5D95A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69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0B8D0-418D-E44A-9C8F-2A228D32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2EE23F-DB7C-9D49-B4D5-F3C03FFB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42DD2-6312-174E-81A1-DC2DBB60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5C0B0-A5F5-CD48-AC0F-373EE350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0CD12-0B78-B042-B5AA-F39BD684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3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B2467-4E3A-C044-A76B-028E987F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4281B6-A2C4-D048-A9AC-B9BFD0679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66D135-D3BA-9043-8AF4-1F7D87168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406FE2-C776-7847-816A-F103CA27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753471-9959-2547-AFB5-7A2C3147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F977CD-1460-C347-A319-786B7A7C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88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AA33B-4A62-DA49-A256-8CCC12DA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E11038-E319-284D-B265-34D8D8CBC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C69F7-474D-BB49-B59B-8130508D0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45A57B-F4B9-7041-B51C-CD66223E2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2D01FF-2ECB-FF4E-BAE3-4C63369DD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2A306B-801E-5946-9076-82187FAB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A03055-7D97-C241-AA8C-EAB87E8D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AA139D-776F-B048-96A5-AEE51D96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81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68B16-B28E-9346-8579-6D2DC697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B36B4D-F1B0-7246-B98F-62DCEA25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7B9149-8707-594D-8421-61750948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1A7FFC-F1BB-6147-AFEA-B0FD3923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31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C2D92B-C4E6-8841-83E2-3B049202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69626E-7364-EC42-8003-405A4E5E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1F69FB-A1F7-0B45-A2A2-E3ECA7DD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0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F95AF-07A9-E145-AB96-77760549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0A6BE-0C8B-CC4F-84ED-88D64E7E5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3C78A5-15E8-AE4C-9DC2-A01B7B791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73DF3C-938E-C749-AC28-B77EA9B8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5575DF-4987-F54D-ABB2-89E6A4CD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01CE39-73DA-B146-9E9F-700DB48D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177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5AD96-BAAD-0743-8566-A5047DDA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E21230-5D50-E440-8F1F-32D7A3945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BACD54-8F66-1A4A-A8E2-FE3166BA3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9851B0-2249-7B44-B7C7-4F295765D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F0A436-93D4-1B48-BB95-6074C0D3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EE6B01-C559-844D-9055-F6401369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22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90CFA5-DBE2-C248-8F8F-0A9E53CC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3809D6-7FC8-C943-9447-160C6EBF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D0BFE8-2049-3C4C-95CC-88A976841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E8E5-4F3A-834E-BF87-DF21F2EEDB12}" type="datetimeFigureOut">
              <a:rPr lang="es-CL" smtClean="0"/>
              <a:t>09-09-22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04A1C0-D76D-5D41-B910-88F6BAC35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AF548-6DDE-5546-9AC8-F5FB5437A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0B5E9-803C-3043-83D1-C22C486FD76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6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BFB3D-69B6-8245-A170-699EAAD90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657" y="1422400"/>
            <a:ext cx="9144000" cy="2731181"/>
          </a:xfrm>
        </p:spPr>
        <p:txBody>
          <a:bodyPr>
            <a:normAutofit/>
          </a:bodyPr>
          <a:lstStyle/>
          <a:p>
            <a:r>
              <a:rPr lang="es-CL" sz="8100" b="1" cap="small" dirty="0">
                <a:ln>
                  <a:solidFill>
                    <a:srgbClr val="1C2604"/>
                  </a:solidFill>
                </a:ln>
                <a:solidFill>
                  <a:srgbClr val="53092C"/>
                </a:solidFill>
                <a:latin typeface="Papyrus" panose="020B0602040200020303" pitchFamily="34" charset="77"/>
              </a:rPr>
              <a:t>El Espíritu Santo en Macedonia…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30A6F8-0C21-B041-9A87-AA0B9501A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3581"/>
            <a:ext cx="9144000" cy="1655762"/>
          </a:xfrm>
        </p:spPr>
        <p:txBody>
          <a:bodyPr>
            <a:normAutofit lnSpcReduction="10000"/>
          </a:bodyPr>
          <a:lstStyle/>
          <a:p>
            <a:endParaRPr lang="es-CL" sz="3600" dirty="0">
              <a:latin typeface="Bradley Hand" pitchFamily="2" charset="77"/>
            </a:endParaRPr>
          </a:p>
          <a:p>
            <a:r>
              <a:rPr lang="es-CL" sz="3600" dirty="0">
                <a:ln>
                  <a:solidFill>
                    <a:srgbClr val="53092C"/>
                  </a:solidFill>
                </a:ln>
                <a:solidFill>
                  <a:srgbClr val="1C2604"/>
                </a:solidFill>
                <a:effectLst>
                  <a:innerShdw blurRad="114300">
                    <a:prstClr val="black"/>
                  </a:innerShdw>
                </a:effectLst>
                <a:latin typeface="Bradley Hand" pitchFamily="2" charset="77"/>
              </a:rPr>
              <a:t>Ponerse a Escuchar los Signos de los Tiempos…</a:t>
            </a:r>
          </a:p>
        </p:txBody>
      </p:sp>
    </p:spTree>
    <p:extLst>
      <p:ext uri="{BB962C8B-B14F-4D97-AF65-F5344CB8AC3E}">
        <p14:creationId xmlns:p14="http://schemas.microsoft.com/office/powerpoint/2010/main" val="363261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1EB435F-F3BB-3E47-A1E0-963DAD88393F}"/>
              </a:ext>
            </a:extLst>
          </p:cNvPr>
          <p:cNvSpPr/>
          <p:nvPr/>
        </p:nvSpPr>
        <p:spPr>
          <a:xfrm>
            <a:off x="711202" y="1074057"/>
            <a:ext cx="3875314" cy="490582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FEDABC5-88CE-404A-AFB8-D8035F5C0600}"/>
              </a:ext>
            </a:extLst>
          </p:cNvPr>
          <p:cNvSpPr/>
          <p:nvPr/>
        </p:nvSpPr>
        <p:spPr>
          <a:xfrm>
            <a:off x="5065486" y="1074057"/>
            <a:ext cx="6415314" cy="4905828"/>
          </a:xfrm>
          <a:prstGeom prst="rect">
            <a:avLst/>
          </a:prstGeom>
          <a:solidFill>
            <a:srgbClr val="FFAD21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0013">
              <a:lnSpc>
                <a:spcPct val="120000"/>
              </a:lnSpc>
            </a:pPr>
            <a:r>
              <a:rPr lang="es-CL" dirty="0">
                <a:solidFill>
                  <a:srgbClr val="1C2604"/>
                </a:solidFill>
                <a:latin typeface="Segoe Print" panose="02000800000000000000" pitchFamily="2" charset="0"/>
              </a:rPr>
              <a:t>Como el Espíritu Santo les había impedido anunciar la Palabra en la provincia de Asia, atravesaron Frigia y la región de Galacia. Cuando llegaron a los límites de Misia, trataron de entrar en Bitinia, pero el Espíritu de Jesús no se lo permitió. Pasaron entonces por Misia y descendieron a Tróade. Durante la noche, Pablo tuvo una visión. Vio a un macedonio de pie, que le rogaba: «Ven hasta Macedonia y ayúdanos». Apenas tuvo esa visión, tratamos de partir para Macedonia, convencidos de que Dios nos llamaba para que la evangelizáramos. </a:t>
            </a:r>
            <a:r>
              <a:rPr lang="es-ES_tradnl" dirty="0">
                <a:solidFill>
                  <a:srgbClr val="1C2604"/>
                </a:solidFill>
                <a:latin typeface="Segoe Print" panose="02000800000000000000" pitchFamily="2" charset="0"/>
              </a:rPr>
              <a:t>Nos embarcamos en </a:t>
            </a:r>
            <a:r>
              <a:rPr lang="es-ES_tradnl" dirty="0" err="1">
                <a:solidFill>
                  <a:srgbClr val="1C2604"/>
                </a:solidFill>
                <a:latin typeface="Segoe Print" panose="02000800000000000000" pitchFamily="2" charset="0"/>
              </a:rPr>
              <a:t>Tróade</a:t>
            </a:r>
            <a:r>
              <a:rPr lang="es-ES_tradnl" dirty="0">
                <a:solidFill>
                  <a:srgbClr val="1C2604"/>
                </a:solidFill>
                <a:latin typeface="Segoe Print" panose="02000800000000000000" pitchFamily="2" charset="0"/>
              </a:rPr>
              <a:t> y fuimos derecho a Samotracia, y al día siguiente a </a:t>
            </a:r>
            <a:r>
              <a:rPr lang="es-ES_tradnl" dirty="0" err="1">
                <a:solidFill>
                  <a:srgbClr val="1C2604"/>
                </a:solidFill>
                <a:latin typeface="Segoe Print" panose="02000800000000000000" pitchFamily="2" charset="0"/>
              </a:rPr>
              <a:t>Neápolis</a:t>
            </a:r>
            <a:r>
              <a:rPr lang="es-ES_tradnl" dirty="0">
                <a:solidFill>
                  <a:srgbClr val="1C2604"/>
                </a:solidFill>
                <a:latin typeface="Segoe Print" panose="02000800000000000000" pitchFamily="2" charset="0"/>
              </a:rPr>
              <a:t>. </a:t>
            </a:r>
            <a:endParaRPr lang="es-CL" dirty="0">
              <a:solidFill>
                <a:srgbClr val="1C2604"/>
              </a:solidFill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2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F931591-2982-1043-B6BF-8A4F138661FB}"/>
              </a:ext>
            </a:extLst>
          </p:cNvPr>
          <p:cNvSpPr/>
          <p:nvPr/>
        </p:nvSpPr>
        <p:spPr>
          <a:xfrm>
            <a:off x="566056" y="1103087"/>
            <a:ext cx="6749143" cy="4905828"/>
          </a:xfrm>
          <a:prstGeom prst="rect">
            <a:avLst/>
          </a:prstGeom>
          <a:solidFill>
            <a:srgbClr val="71994A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75">
              <a:lnSpc>
                <a:spcPct val="120000"/>
              </a:lnSpc>
            </a:pPr>
            <a:r>
              <a:rPr lang="es-ES_tradnl" dirty="0">
                <a:solidFill>
                  <a:srgbClr val="1C2604"/>
                </a:solidFill>
                <a:latin typeface="Segoe Print" panose="02000800000000000000" pitchFamily="2" charset="0"/>
              </a:rPr>
              <a:t>De allí fuimos a </a:t>
            </a:r>
            <a:r>
              <a:rPr lang="es-ES_tradnl" dirty="0" err="1">
                <a:solidFill>
                  <a:srgbClr val="1C2604"/>
                </a:solidFill>
                <a:latin typeface="Segoe Print" panose="02000800000000000000" pitchFamily="2" charset="0"/>
              </a:rPr>
              <a:t>Filipos</a:t>
            </a:r>
            <a:r>
              <a:rPr lang="es-ES_tradnl" dirty="0">
                <a:solidFill>
                  <a:srgbClr val="1C2604"/>
                </a:solidFill>
                <a:latin typeface="Segoe Print" panose="02000800000000000000" pitchFamily="2" charset="0"/>
              </a:rPr>
              <a:t>, ciudad importante de esta región de Macedonia y colonia romana. Pasamos algunos días en esta ciudad, y el sábado nos dirigimos a las afueras de la misma, a un lugar que estaba a orillas del río, donde se acostumbraba a hacer oración. Nos sentamos y dirigimos la palabra a las mujeres que se habían reunido allí. </a:t>
            </a:r>
            <a:r>
              <a:rPr lang="es-CL" dirty="0">
                <a:solidFill>
                  <a:srgbClr val="1C2604"/>
                </a:solidFill>
                <a:latin typeface="Segoe Print" panose="02000800000000000000" pitchFamily="2" charset="0"/>
              </a:rPr>
              <a:t>Había entre ellas una, llamada Lidia, negociante en púrpura, de la ciudad de Tiatira, que adoraba a Dios. El Señor le tocó el corazón para que aceptara las palabras de Pablo. Después de bautizarse, junto con su familia, nos pidió: «Si ustedes consideran que he creído verdaderamente en el Señor, vengan a alojarse en mi casa»; y nos obligó a hacerlo.</a:t>
            </a:r>
          </a:p>
          <a:p>
            <a:pPr marL="142875" algn="r">
              <a:lnSpc>
                <a:spcPct val="120000"/>
              </a:lnSpc>
            </a:pPr>
            <a:r>
              <a:rPr lang="es-CL" dirty="0">
                <a:solidFill>
                  <a:srgbClr val="1C2604"/>
                </a:solidFill>
                <a:latin typeface="Segoe Print" panose="02000800000000000000" pitchFamily="2" charset="0"/>
              </a:rPr>
              <a:t> </a:t>
            </a:r>
            <a:r>
              <a:rPr lang="es-CL" sz="1200" dirty="0">
                <a:solidFill>
                  <a:srgbClr val="1C2604"/>
                </a:solidFill>
                <a:latin typeface="Segoe Print" panose="02000800000000000000" pitchFamily="2" charset="0"/>
              </a:rPr>
              <a:t>(Hch 16, 6-15)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DF52A1-A5EB-694E-BB6E-B5F2CC1502CD}"/>
              </a:ext>
            </a:extLst>
          </p:cNvPr>
          <p:cNvSpPr/>
          <p:nvPr/>
        </p:nvSpPr>
        <p:spPr>
          <a:xfrm>
            <a:off x="7692573" y="1103086"/>
            <a:ext cx="3875314" cy="490582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22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CC91D3F-B7FC-DE4A-893B-9B7F81F87877}"/>
              </a:ext>
            </a:extLst>
          </p:cNvPr>
          <p:cNvSpPr/>
          <p:nvPr/>
        </p:nvSpPr>
        <p:spPr>
          <a:xfrm>
            <a:off x="6212114" y="638630"/>
            <a:ext cx="5428342" cy="798285"/>
          </a:xfrm>
          <a:prstGeom prst="rect">
            <a:avLst/>
          </a:prstGeom>
          <a:solidFill>
            <a:srgbClr val="A07B67">
              <a:alpha val="36863"/>
            </a:srgb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ln>
                  <a:solidFill>
                    <a:srgbClr val="2B3A06"/>
                  </a:solidFill>
                </a:ln>
                <a:solidFill>
                  <a:srgbClr val="1C2604"/>
                </a:solidFill>
                <a:effectLst>
                  <a:innerShdw blurRad="114300">
                    <a:prstClr val="black"/>
                  </a:innerShdw>
                </a:effectLst>
                <a:latin typeface="Bradley Hand" pitchFamily="2" charset="77"/>
              </a:rPr>
              <a:t>Para tener en cuenta…qué dice el texto…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3BB32B-88E5-114E-84F2-E4A4E6327FE4}"/>
              </a:ext>
            </a:extLst>
          </p:cNvPr>
          <p:cNvSpPr/>
          <p:nvPr/>
        </p:nvSpPr>
        <p:spPr>
          <a:xfrm flipH="1">
            <a:off x="537031" y="638630"/>
            <a:ext cx="5529940" cy="5675084"/>
          </a:xfrm>
          <a:prstGeom prst="rect">
            <a:avLst/>
          </a:prstGeom>
          <a:solidFill>
            <a:srgbClr val="71994A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La exigencias de una escucha sinodal: </a:t>
            </a: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Pablo es un hombre de acción, ha concebido un plan para anunciar el Evangelio, que lo hace mirar en dirección a Oriente. </a:t>
            </a:r>
          </a:p>
          <a:p>
            <a:pPr marL="100013">
              <a:lnSpc>
                <a:spcPct val="120000"/>
              </a:lnSpc>
            </a:pPr>
            <a:endParaRPr lang="es-CL" sz="300" dirty="0">
              <a:solidFill>
                <a:srgbClr val="53092C"/>
              </a:solidFill>
              <a:latin typeface="Segoe Print" panose="02000800000000000000" pitchFamily="2" charset="0"/>
            </a:endParaRPr>
          </a:p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Sin embargo </a:t>
            </a: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su corazón es lúcido en la escucha y la oración</a:t>
            </a: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: discierne que el Espíritu Santo algo quiere decirle en los impedimientos de su viaje, el sueño con el macedonio le parece decisivo: ha de modificar radicalmente sus rumbo: el destino es Occidente. </a:t>
            </a:r>
          </a:p>
          <a:p>
            <a:pPr marL="100013">
              <a:lnSpc>
                <a:spcPct val="120000"/>
              </a:lnSpc>
            </a:pPr>
            <a:endParaRPr lang="es-CL" sz="300" dirty="0">
              <a:solidFill>
                <a:srgbClr val="53092C"/>
              </a:solidFill>
              <a:latin typeface="Segoe Print" panose="02000800000000000000" pitchFamily="2" charset="0"/>
            </a:endParaRPr>
          </a:p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En el corazón del Apóstol hay convicción, pero esta convicción no se traduce en rigidez, sino le permite la </a:t>
            </a: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flexibilidad ante el querer del Señor,</a:t>
            </a: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 y lo dispone a </a:t>
            </a: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Escuchar, escrutar y discernir los Signos de los Tiempos.</a:t>
            </a:r>
            <a:endParaRPr lang="es-CL" sz="1700" dirty="0">
              <a:solidFill>
                <a:srgbClr val="53092C"/>
              </a:solidFill>
              <a:latin typeface="Segoe Print" panose="02000800000000000000" pitchFamily="2" charset="0"/>
            </a:endParaRPr>
          </a:p>
          <a:p>
            <a:pPr marL="100013">
              <a:lnSpc>
                <a:spcPct val="120000"/>
              </a:lnSpc>
            </a:pPr>
            <a:endParaRPr lang="es-CL" sz="1700" dirty="0">
              <a:solidFill>
                <a:srgbClr val="53092C"/>
              </a:solidFill>
              <a:latin typeface="Segoe Print" panose="02000800000000000000" pitchFamily="2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6B2F555-D40B-2345-909D-05B637B4E390}"/>
              </a:ext>
            </a:extLst>
          </p:cNvPr>
          <p:cNvSpPr/>
          <p:nvPr/>
        </p:nvSpPr>
        <p:spPr>
          <a:xfrm>
            <a:off x="6313713" y="1436915"/>
            <a:ext cx="5326743" cy="4804227"/>
          </a:xfrm>
          <a:prstGeom prst="rect">
            <a:avLst/>
          </a:prstGeom>
          <a:solidFill>
            <a:srgbClr val="FFAD21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Esa flexibilidad le permitirá al Apóstol </a:t>
            </a: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explorar caminos nuevos</a:t>
            </a: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, </a:t>
            </a:r>
            <a:r>
              <a:rPr lang="es-CL" sz="1700" dirty="0">
                <a:solidFill>
                  <a:srgbClr val="53092C"/>
                </a:solidFill>
                <a:latin typeface="Segoe Print" panose="02000800000000000000" pitchFamily="2" charset="0"/>
              </a:rPr>
              <a:t>reinventarse</a:t>
            </a: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 para buscar modos y estilos inéditos para el anuncio. </a:t>
            </a:r>
          </a:p>
          <a:p>
            <a:pPr marL="100013">
              <a:lnSpc>
                <a:spcPct val="120000"/>
              </a:lnSpc>
            </a:pPr>
            <a:endParaRPr lang="es-CL" sz="300" dirty="0">
              <a:solidFill>
                <a:srgbClr val="1C2604"/>
              </a:solidFill>
              <a:latin typeface="Segoe Print" panose="02000800000000000000" pitchFamily="2" charset="0"/>
            </a:endParaRPr>
          </a:p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¿Habría imaginado Saulo, el perseguidor de los primeros cristianos, que Pablo el Apóstol iba a descubrir en Lydia, una mujer, a quien iba a recibir por vez primera el Evangelio en Occidente? </a:t>
            </a:r>
          </a:p>
          <a:p>
            <a:pPr marL="100013">
              <a:lnSpc>
                <a:spcPct val="120000"/>
              </a:lnSpc>
            </a:pPr>
            <a:endParaRPr lang="es-CL" sz="300" dirty="0">
              <a:solidFill>
                <a:srgbClr val="1C2604"/>
              </a:solidFill>
              <a:latin typeface="Segoe Print" panose="02000800000000000000" pitchFamily="2" charset="0"/>
            </a:endParaRPr>
          </a:p>
          <a:p>
            <a:pPr marL="100013">
              <a:lnSpc>
                <a:spcPct val="120000"/>
              </a:lnSpc>
            </a:pPr>
            <a:r>
              <a:rPr lang="es-CL" sz="1700" dirty="0">
                <a:solidFill>
                  <a:srgbClr val="1C2604"/>
                </a:solidFill>
                <a:latin typeface="Segoe Print" panose="02000800000000000000" pitchFamily="2" charset="0"/>
              </a:rPr>
              <a:t>¿Habría imaginado que esta conversación a orillas del río, iba a ser, junto con el sueño del macedonio, el signo que marcaría la ruta ique permitió diseminar la Palabra por la tierra entera? </a:t>
            </a:r>
          </a:p>
          <a:p>
            <a:pPr marL="100013">
              <a:lnSpc>
                <a:spcPct val="120000"/>
              </a:lnSpc>
            </a:pPr>
            <a:endParaRPr lang="es-CL" sz="300" dirty="0">
              <a:solidFill>
                <a:srgbClr val="1C2604"/>
              </a:solidFill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2F2F370-8749-7F47-A164-90F64253683D}"/>
              </a:ext>
            </a:extLst>
          </p:cNvPr>
          <p:cNvSpPr/>
          <p:nvPr/>
        </p:nvSpPr>
        <p:spPr>
          <a:xfrm>
            <a:off x="2578309" y="734518"/>
            <a:ext cx="8927237" cy="2372015"/>
          </a:xfrm>
          <a:prstGeom prst="rect">
            <a:avLst/>
          </a:prstGeom>
          <a:solidFill>
            <a:srgbClr val="FFAD21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0013" algn="r"/>
            <a:r>
              <a:rPr lang="es-CL" sz="2400" b="1" dirty="0">
                <a:ln>
                  <a:solidFill>
                    <a:srgbClr val="53092C"/>
                  </a:solidFill>
                </a:ln>
                <a:solidFill>
                  <a:srgbClr val="1C2604"/>
                </a:solidFill>
                <a:latin typeface="Bradley Hand" pitchFamily="2" charset="77"/>
              </a:rPr>
              <a:t>Qué nos dice este texto…</a:t>
            </a:r>
          </a:p>
          <a:p>
            <a:pPr algn="r"/>
            <a:endParaRPr lang="es-CL" b="1" dirty="0">
              <a:ln>
                <a:solidFill>
                  <a:srgbClr val="53092C"/>
                </a:solidFill>
              </a:ln>
              <a:solidFill>
                <a:srgbClr val="1C2604"/>
              </a:solidFill>
              <a:latin typeface="Segoe Print" panose="02000800000000000000" pitchFamily="2" charset="0"/>
            </a:endParaRPr>
          </a:p>
          <a:p>
            <a:pPr marL="88900"/>
            <a:r>
              <a:rPr lang="es-CL" sz="2000" b="1" dirty="0">
                <a:solidFill>
                  <a:srgbClr val="1C2604"/>
                </a:solidFill>
                <a:latin typeface="Segoe Print" panose="02000800000000000000" pitchFamily="2" charset="0"/>
              </a:rPr>
              <a:t>¿Qué rasgos del Apóstol podemos rescatar en este texto?</a:t>
            </a:r>
          </a:p>
          <a:p>
            <a:pPr marL="88900"/>
            <a:endParaRPr lang="es-CL" sz="2000" b="1" dirty="0">
              <a:solidFill>
                <a:srgbClr val="1C2604"/>
              </a:solidFill>
              <a:latin typeface="Segoe Print" panose="02000800000000000000" pitchFamily="2" charset="0"/>
            </a:endParaRPr>
          </a:p>
          <a:p>
            <a:pPr marL="88900"/>
            <a:r>
              <a:rPr lang="es-CL" sz="2000" b="1" dirty="0">
                <a:solidFill>
                  <a:srgbClr val="1C2604"/>
                </a:solidFill>
                <a:latin typeface="Segoe Print" panose="02000800000000000000" pitchFamily="2" charset="0"/>
              </a:rPr>
              <a:t>¿Qué modelo de Iglesia nos propone?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BED6F9-B19E-AD4F-819F-E26EFA8B1569}"/>
              </a:ext>
            </a:extLst>
          </p:cNvPr>
          <p:cNvSpPr/>
          <p:nvPr/>
        </p:nvSpPr>
        <p:spPr>
          <a:xfrm>
            <a:off x="734518" y="3537679"/>
            <a:ext cx="8199620" cy="2458387"/>
          </a:xfrm>
          <a:prstGeom prst="rect">
            <a:avLst/>
          </a:prstGeom>
          <a:solidFill>
            <a:srgbClr val="71994A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/>
            <a:r>
              <a:rPr lang="es-CL" sz="2400" dirty="0">
                <a:ln w="9525">
                  <a:solidFill>
                    <a:srgbClr val="1C2604"/>
                  </a:solidFill>
                </a:ln>
                <a:solidFill>
                  <a:srgbClr val="53092C"/>
                </a:solidFill>
                <a:latin typeface="Bradley Hand" pitchFamily="2" charset="77"/>
              </a:rPr>
              <a:t>A qué nos llama…</a:t>
            </a:r>
          </a:p>
          <a:p>
            <a:pPr marL="142875">
              <a:lnSpc>
                <a:spcPct val="120000"/>
              </a:lnSpc>
            </a:pPr>
            <a:endParaRPr lang="es-CL" dirty="0">
              <a:ln w="9525">
                <a:solidFill>
                  <a:schemeClr val="tx1"/>
                </a:solidFill>
              </a:ln>
              <a:solidFill>
                <a:srgbClr val="062E63"/>
              </a:solidFill>
              <a:latin typeface="Segoe Print" panose="02000800000000000000" pitchFamily="2" charset="0"/>
            </a:endParaRPr>
          </a:p>
          <a:p>
            <a:pPr marL="142875" algn="r">
              <a:lnSpc>
                <a:spcPct val="120000"/>
              </a:lnSpc>
            </a:pPr>
            <a:r>
              <a:rPr lang="es-CL" sz="2000" dirty="0">
                <a:solidFill>
                  <a:srgbClr val="53092C"/>
                </a:solidFill>
                <a:latin typeface="Segoe Print" panose="02000800000000000000" pitchFamily="2" charset="0"/>
              </a:rPr>
              <a:t>¿Qué desafíos nos propone este texto, si lo ponemos en diálogo con la Iglesia actual?</a:t>
            </a:r>
          </a:p>
          <a:p>
            <a:pPr marL="142875" algn="r">
              <a:lnSpc>
                <a:spcPct val="120000"/>
              </a:lnSpc>
            </a:pPr>
            <a:endParaRPr lang="es-CL" sz="600" dirty="0">
              <a:solidFill>
                <a:srgbClr val="274607"/>
              </a:solidFill>
              <a:latin typeface="Segoe Print" panose="02000800000000000000" pitchFamily="2" charset="0"/>
            </a:endParaRPr>
          </a:p>
          <a:p>
            <a:pPr marL="142875" algn="r">
              <a:lnSpc>
                <a:spcPct val="120000"/>
              </a:lnSpc>
            </a:pPr>
            <a:r>
              <a:rPr lang="es-CL" sz="2000" dirty="0">
                <a:solidFill>
                  <a:srgbClr val="53092C"/>
                </a:solidFill>
                <a:latin typeface="Segoe Print" panose="02000800000000000000" pitchFamily="2" charset="0"/>
              </a:rPr>
              <a:t>¿Qué nuevos territorios nos pide explorar el Espíritu Santo y quiénes son nuestros nuevos interlocutores?</a:t>
            </a:r>
            <a:r>
              <a:rPr lang="es-CL" sz="2000" dirty="0">
                <a:solidFill>
                  <a:srgbClr val="274607"/>
                </a:solidFill>
                <a:latin typeface="Segoe Print" panose="020008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58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D16684E-8179-8C45-9C8C-4C7FEC7A90C0}"/>
              </a:ext>
            </a:extLst>
          </p:cNvPr>
          <p:cNvSpPr/>
          <p:nvPr/>
        </p:nvSpPr>
        <p:spPr>
          <a:xfrm>
            <a:off x="4644571" y="485872"/>
            <a:ext cx="6662057" cy="1154242"/>
          </a:xfrm>
          <a:prstGeom prst="rect">
            <a:avLst/>
          </a:prstGeom>
          <a:solidFill>
            <a:srgbClr val="71994A">
              <a:alpha val="37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50"/>
            <a:r>
              <a:rPr lang="es-CL" sz="2400" dirty="0">
                <a:ln w="9525">
                  <a:solidFill>
                    <a:srgbClr val="53092C"/>
                  </a:solidFill>
                </a:ln>
                <a:solidFill>
                  <a:srgbClr val="1C2604"/>
                </a:solidFill>
                <a:latin typeface="Bradley Hand" pitchFamily="2" charset="77"/>
              </a:rPr>
              <a:t>Para concluir este momento: hagamos oración…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068411C-F3E2-B646-90C6-F8E1A9969F69}"/>
              </a:ext>
            </a:extLst>
          </p:cNvPr>
          <p:cNvSpPr/>
          <p:nvPr/>
        </p:nvSpPr>
        <p:spPr>
          <a:xfrm>
            <a:off x="1914813" y="1640114"/>
            <a:ext cx="7646650" cy="4467069"/>
          </a:xfrm>
          <a:prstGeom prst="rect">
            <a:avLst/>
          </a:prstGeom>
          <a:solidFill>
            <a:srgbClr val="FFAD21">
              <a:alpha val="28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Haznos, Señor,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ser capaces de percibir las llamadas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que tu Espíritu Santo nos hace hoy,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danos la apertura de oído para escuchar su voz,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la lucidez para discernir la ruta,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y la firme decisión de encaminar nuestros pasos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hacia esas personas y lugares que reclaman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tu Presencia consoladora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y la </a:t>
            </a:r>
            <a:r>
              <a:rPr lang="es-CL" b="1">
                <a:solidFill>
                  <a:srgbClr val="1C2604"/>
                </a:solidFill>
                <a:latin typeface="Segoe Print" panose="02000800000000000000" pitchFamily="2" charset="0"/>
              </a:rPr>
              <a:t>alegría de tu </a:t>
            </a: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Evangelio.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Te lo pedimos a ti que vives y reinas junto al Padre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y con el Espíritu Santo eres Dios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por los siglos de los siglos. </a:t>
            </a:r>
          </a:p>
          <a:p>
            <a:pPr marL="100013" algn="ctr">
              <a:lnSpc>
                <a:spcPct val="120000"/>
              </a:lnSpc>
            </a:pPr>
            <a:r>
              <a:rPr lang="es-CL" b="1" dirty="0">
                <a:solidFill>
                  <a:srgbClr val="1C2604"/>
                </a:solidFill>
                <a:latin typeface="Segoe Print" panose="02000800000000000000" pitchFamily="2" charset="0"/>
              </a:rPr>
              <a:t>Amén.</a:t>
            </a:r>
          </a:p>
        </p:txBody>
      </p:sp>
    </p:spTree>
    <p:extLst>
      <p:ext uri="{BB962C8B-B14F-4D97-AF65-F5344CB8AC3E}">
        <p14:creationId xmlns:p14="http://schemas.microsoft.com/office/powerpoint/2010/main" val="134737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679</Words>
  <Application>Microsoft Macintosh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Bradley Hand</vt:lpstr>
      <vt:lpstr>Calibri</vt:lpstr>
      <vt:lpstr>Calibri Light</vt:lpstr>
      <vt:lpstr>Papyrus</vt:lpstr>
      <vt:lpstr>Segoe Print</vt:lpstr>
      <vt:lpstr>Tema de Office</vt:lpstr>
      <vt:lpstr>El Espíritu Santo en Macedonia…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Iglesia de Macedonia</dc:title>
  <dc:creator>Microsoft Office User</dc:creator>
  <cp:lastModifiedBy>Microsoft Office User</cp:lastModifiedBy>
  <cp:revision>14</cp:revision>
  <dcterms:created xsi:type="dcterms:W3CDTF">2022-09-08T15:05:48Z</dcterms:created>
  <dcterms:modified xsi:type="dcterms:W3CDTF">2022-09-09T03:48:35Z</dcterms:modified>
</cp:coreProperties>
</file>